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94" r:id="rId2"/>
    <p:sldId id="295" r:id="rId3"/>
    <p:sldId id="296" r:id="rId4"/>
    <p:sldId id="297" r:id="rId5"/>
    <p:sldId id="298" r:id="rId6"/>
    <p:sldId id="303" r:id="rId7"/>
    <p:sldId id="300" r:id="rId8"/>
    <p:sldId id="301" r:id="rId9"/>
    <p:sldId id="302" r:id="rId10"/>
    <p:sldId id="257" r:id="rId11"/>
    <p:sldId id="274" r:id="rId12"/>
    <p:sldId id="276" r:id="rId13"/>
    <p:sldId id="277" r:id="rId14"/>
    <p:sldId id="278" r:id="rId15"/>
    <p:sldId id="259" r:id="rId16"/>
    <p:sldId id="279" r:id="rId17"/>
    <p:sldId id="280" r:id="rId18"/>
    <p:sldId id="260" r:id="rId19"/>
    <p:sldId id="261" r:id="rId20"/>
    <p:sldId id="291" r:id="rId21"/>
    <p:sldId id="283" r:id="rId22"/>
    <p:sldId id="292" r:id="rId23"/>
    <p:sldId id="267" r:id="rId24"/>
    <p:sldId id="286" r:id="rId25"/>
    <p:sldId id="266" r:id="rId26"/>
    <p:sldId id="293" r:id="rId27"/>
    <p:sldId id="281" r:id="rId28"/>
    <p:sldId id="282" r:id="rId29"/>
    <p:sldId id="284" r:id="rId30"/>
    <p:sldId id="288" r:id="rId31"/>
    <p:sldId id="290" r:id="rId32"/>
    <p:sldId id="289" r:id="rId33"/>
    <p:sldId id="287" r:id="rId34"/>
    <p:sldId id="285" r:id="rId35"/>
    <p:sldId id="268" r:id="rId36"/>
    <p:sldId id="263" r:id="rId37"/>
    <p:sldId id="264" r:id="rId38"/>
    <p:sldId id="269" r:id="rId39"/>
    <p:sldId id="265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2751" autoAdjust="0"/>
  </p:normalViewPr>
  <p:slideViewPr>
    <p:cSldViewPr snapToGrid="0">
      <p:cViewPr varScale="1">
        <p:scale>
          <a:sx n="102" d="100"/>
          <a:sy n="102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19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</a:t>
            </a:r>
            <a:r>
              <a:rPr lang="de-DE" sz="1800" dirty="0" err="1"/>
              <a:t>thilo</a:t>
            </a:r>
            <a:r>
              <a:rPr lang="de-DE" sz="1800" dirty="0"/>
              <a:t>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BC854-3852-C444-B5D8-943D204B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kinda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BD8DD98-F6C7-78F1-1461-6AC65F82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8AAFD7-82DC-E0E3-27D5-7BBFDA605001}"/>
              </a:ext>
            </a:extLst>
          </p:cNvPr>
          <p:cNvSpPr txBox="1"/>
          <p:nvPr/>
        </p:nvSpPr>
        <p:spPr>
          <a:xfrm>
            <a:off x="986400" y="5812146"/>
            <a:ext cx="1021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Make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equations</a:t>
            </a:r>
            <a:r>
              <a:rPr lang="de-DE" sz="1400" dirty="0"/>
              <a:t> </a:t>
            </a:r>
            <a:r>
              <a:rPr lang="de-DE" sz="1400" dirty="0" err="1"/>
              <a:t>look</a:t>
            </a:r>
            <a:r>
              <a:rPr lang="de-DE" sz="1400" dirty="0"/>
              <a:t> nice, </a:t>
            </a:r>
            <a:r>
              <a:rPr lang="de-DE" sz="1400" dirty="0" err="1"/>
              <a:t>floor</a:t>
            </a:r>
            <a:r>
              <a:rPr lang="de-DE" sz="1400" dirty="0"/>
              <a:t> </a:t>
            </a:r>
            <a:r>
              <a:rPr lang="de-DE" sz="1400" dirty="0" err="1"/>
              <a:t>area</a:t>
            </a:r>
            <a:r>
              <a:rPr lang="de-DE" sz="1400" dirty="0"/>
              <a:t> not </a:t>
            </a:r>
            <a:r>
              <a:rPr lang="de-DE" sz="1400" dirty="0" err="1"/>
              <a:t>equal</a:t>
            </a:r>
            <a:r>
              <a:rPr lang="de-DE" sz="1400" dirty="0"/>
              <a:t> </a:t>
            </a:r>
            <a:r>
              <a:rPr lang="de-DE" sz="1400" dirty="0" err="1"/>
              <a:t>ground</a:t>
            </a:r>
            <a:r>
              <a:rPr lang="de-DE" sz="1400" dirty="0"/>
              <a:t> </a:t>
            </a:r>
            <a:r>
              <a:rPr lang="de-DE" sz="1400" dirty="0" err="1"/>
              <a:t>area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Heat </a:t>
            </a:r>
            <a:r>
              <a:rPr lang="de-DE" sz="1400" dirty="0" err="1"/>
              <a:t>gains</a:t>
            </a:r>
            <a:r>
              <a:rPr lang="de-DE" sz="1400" dirty="0"/>
              <a:t> and </a:t>
            </a:r>
            <a:r>
              <a:rPr lang="de-DE" sz="1400" dirty="0" err="1"/>
              <a:t>losses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equal</a:t>
            </a:r>
            <a:r>
              <a:rPr lang="de-DE" sz="1400" dirty="0"/>
              <a:t>, </a:t>
            </a:r>
            <a:r>
              <a:rPr lang="de-DE" sz="1400" dirty="0" err="1"/>
              <a:t>conservation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energy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som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ym typeface="Wingdings" panose="05000000000000000000" pitchFamily="2" charset="2"/>
              </a:rPr>
              <a:t> 70.8 / COP =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electricity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heat</a:t>
            </a:r>
            <a:r>
              <a:rPr lang="de-DE" sz="1400" dirty="0">
                <a:sym typeface="Wingdings" panose="05000000000000000000" pitchFamily="2" charset="2"/>
              </a:rPr>
              <a:t> pump </a:t>
            </a:r>
            <a:r>
              <a:rPr lang="de-DE" sz="1400" dirty="0" err="1">
                <a:sym typeface="Wingdings" panose="05000000000000000000" pitchFamily="2" charset="2"/>
              </a:rPr>
              <a:t>consumed</a:t>
            </a:r>
            <a:r>
              <a:rPr lang="de-DE" sz="1400" dirty="0">
                <a:sym typeface="Wingdings" panose="05000000000000000000" pitchFamily="2" charset="2"/>
              </a:rPr>
              <a:t>. 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„</a:t>
            </a:r>
            <a:r>
              <a:rPr lang="de-DE" sz="1400" dirty="0" err="1"/>
              <a:t>Heating</a:t>
            </a:r>
            <a:r>
              <a:rPr lang="de-DE" sz="1400" dirty="0"/>
              <a:t> </a:t>
            </a:r>
            <a:r>
              <a:rPr lang="de-DE" sz="1400" dirty="0" err="1"/>
              <a:t>period</a:t>
            </a:r>
            <a:r>
              <a:rPr lang="de-DE" sz="1400" dirty="0"/>
              <a:t>“ </a:t>
            </a:r>
            <a:r>
              <a:rPr lang="de-DE" sz="1400" dirty="0" err="1"/>
              <a:t>Oct</a:t>
            </a:r>
            <a:r>
              <a:rPr lang="de-DE" sz="1400" dirty="0"/>
              <a:t> 1 </a:t>
            </a:r>
            <a:r>
              <a:rPr lang="de-DE" sz="1400" dirty="0" err="1"/>
              <a:t>to</a:t>
            </a:r>
            <a:r>
              <a:rPr lang="de-DE" sz="1400" dirty="0"/>
              <a:t> Apr 30 = 200 </a:t>
            </a:r>
            <a:r>
              <a:rPr lang="de-DE" sz="1400" dirty="0" err="1"/>
              <a:t>days</a:t>
            </a:r>
            <a:r>
              <a:rPr lang="de-DE" sz="1400" dirty="0"/>
              <a:t>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20FC1C-E565-4D81-BB08-BE98DCF80154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745F3-8C8D-B411-AF46-2CC20F46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25" y="1993012"/>
            <a:ext cx="53625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63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whole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148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8" name="Picture 17" descr="A graph showing different colors and sizes of solar energy&#10;&#10;AI-generated content may be incorrect.">
            <a:extLst>
              <a:ext uri="{FF2B5EF4-FFF2-40B4-BE49-F238E27FC236}">
                <a16:creationId xmlns:a16="http://schemas.microsoft.com/office/drawing/2014/main" id="{7256678A-F422-4FF6-F8CC-1F526BB2D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6" y="2412590"/>
            <a:ext cx="7962864" cy="4332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2EA24C-ACD6-049C-1C46-EB73A091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07" y="2992749"/>
            <a:ext cx="4617393" cy="33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C314F-4A59-502F-678D-95E7B054B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72" y="421938"/>
            <a:ext cx="5610028" cy="32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D906-E6D6-9C19-2456-2BAED56F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1" y="3713650"/>
            <a:ext cx="11164858" cy="28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1710A-AC69-C862-CA5C-757766F16E24}"/>
              </a:ext>
            </a:extLst>
          </p:cNvPr>
          <p:cNvSpPr txBox="1"/>
          <p:nvPr/>
        </p:nvSpPr>
        <p:spPr>
          <a:xfrm>
            <a:off x="7538400" y="3105834"/>
            <a:ext cx="39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powerful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?</a:t>
            </a:r>
          </a:p>
          <a:p>
            <a:r>
              <a:rPr lang="de-DE" dirty="0"/>
              <a:t>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used</a:t>
            </a:r>
            <a:r>
              <a:rPr lang="de-DE" dirty="0"/>
              <a:t> 119 kWh/(m^2 *a) (</a:t>
            </a:r>
            <a:r>
              <a:rPr lang="de-DE" dirty="0" err="1"/>
              <a:t>from</a:t>
            </a:r>
            <a:r>
              <a:rPr lang="de-DE" dirty="0"/>
              <a:t> Jan </a:t>
            </a:r>
            <a:r>
              <a:rPr lang="de-DE" dirty="0" err="1"/>
              <a:t>to</a:t>
            </a:r>
            <a:r>
              <a:rPr lang="de-DE" dirty="0"/>
              <a:t> Mar)</a:t>
            </a:r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C2A4-C224-7DA7-E5F2-8DA0C3EF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0" y="1489777"/>
            <a:ext cx="6031779" cy="3878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(2015)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6720-8F8C-7A5B-6239-EF85697C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25" y="2062221"/>
            <a:ext cx="5362575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B353D-D0B4-C9FA-873A-CAD4518C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60" y="2732584"/>
            <a:ext cx="2257740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0340A-D955-3E33-8320-56DCE8DCA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600" y="4263697"/>
            <a:ext cx="240063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building</a:t>
            </a:r>
            <a:r>
              <a:rPr lang="de-DE" dirty="0"/>
              <a:t> in 2015, </a:t>
            </a:r>
            <a:r>
              <a:rPr lang="de-DE" dirty="0" err="1"/>
              <a:t>refurbished</a:t>
            </a:r>
            <a:r>
              <a:rPr lang="de-DE" dirty="0"/>
              <a:t> (do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E299-4F79-AFED-7E12-90193399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216"/>
            <a:ext cx="6615554" cy="4221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5977C-8470-D647-DC22-C91217C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37" y="2836367"/>
            <a:ext cx="4319263" cy="315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B88B-37BD-544C-CB9F-FF0D54C1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0321-65F5-CEA5-0F48-EAE60523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(2045</a:t>
            </a:r>
            <a:r>
              <a:rPr lang="de-DE" sz="4000" dirty="0"/>
              <a:t>?)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A1B524-3412-2FA2-743E-28057DA1A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C6A2950-3E08-0C6D-E4EE-CF0FFFD2B991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used</a:t>
            </a:r>
            <a:r>
              <a:rPr lang="de-DE" dirty="0"/>
              <a:t> 42.83 kWh/(m^2 *a) (</a:t>
            </a:r>
            <a:r>
              <a:rPr lang="de-DE" dirty="0" err="1"/>
              <a:t>from</a:t>
            </a:r>
            <a:r>
              <a:rPr lang="de-DE" dirty="0"/>
              <a:t> Jan </a:t>
            </a:r>
            <a:r>
              <a:rPr lang="de-DE" dirty="0" err="1"/>
              <a:t>to</a:t>
            </a:r>
            <a:r>
              <a:rPr lang="de-DE" dirty="0"/>
              <a:t> Mar)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02BB2-B72B-FC18-4115-4CB1E1191D8C}"/>
              </a:ext>
            </a:extLst>
          </p:cNvPr>
          <p:cNvSpPr/>
          <p:nvPr/>
        </p:nvSpPr>
        <p:spPr>
          <a:xfrm>
            <a:off x="8777080" y="1690688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613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2258</Words>
  <Application>Microsoft Macintosh PowerPoint</Application>
  <PresentationFormat>Breitbild</PresentationFormat>
  <Paragraphs>283</Paragraphs>
  <Slides>39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Aptos</vt:lpstr>
      <vt:lpstr>Aptos Display</vt:lpstr>
      <vt:lpstr>Arial</vt:lpstr>
      <vt:lpstr>Calibri</vt:lpstr>
      <vt:lpstr>Courier New</vt:lpstr>
      <vt:lpstr>Office</vt:lpstr>
      <vt:lpstr>Modelling buildings and their heating systems</vt:lpstr>
      <vt:lpstr>Motivation for this topic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Preprocessing</vt:lpstr>
      <vt:lpstr>Modelica Simulation Run</vt:lpstr>
      <vt:lpstr>Parameters</vt:lpstr>
      <vt:lpstr>Tabula parameters</vt:lpstr>
      <vt:lpstr>The model kinda works</vt:lpstr>
      <vt:lpstr>Comparisons (relevant plots)</vt:lpstr>
      <vt:lpstr>1978 building in whole 2015</vt:lpstr>
      <vt:lpstr>PowerPoint-Präsentation</vt:lpstr>
      <vt:lpstr>1978 building vs 2016 building in 2015</vt:lpstr>
      <vt:lpstr>2016 building in cold vs normal winter (2015)</vt:lpstr>
      <vt:lpstr>1948 building in 2015, refurbished (do advanced next)</vt:lpstr>
      <vt:lpstr>Night setback difference 2015 normal</vt:lpstr>
      <vt:lpstr>Compare 2015 and 2045 T timeseries</vt:lpstr>
      <vt:lpstr>2016 building in cold vs normal winter (2045?)</vt:lpstr>
      <vt:lpstr>PowerPoint-Präsentation</vt:lpstr>
      <vt:lpstr>Conclusions</vt:lpstr>
      <vt:lpstr>Thanks for listening!</vt:lpstr>
      <vt:lpstr>Sources</vt:lpstr>
      <vt:lpstr>3 questions, 4 answers each</vt:lpstr>
      <vt:lpstr>Do you have any questions?</vt:lpstr>
      <vt:lpstr>A0 Poster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24</cp:revision>
  <dcterms:created xsi:type="dcterms:W3CDTF">2025-06-07T09:35:23Z</dcterms:created>
  <dcterms:modified xsi:type="dcterms:W3CDTF">2025-06-29T17:46:15Z</dcterms:modified>
</cp:coreProperties>
</file>